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10" r:id="rId2"/>
  </p:sldMasterIdLst>
  <p:notesMasterIdLst>
    <p:notesMasterId r:id="rId7"/>
  </p:notesMasterIdLst>
  <p:sldIdLst>
    <p:sldId id="266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5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452" y="78"/>
      </p:cViewPr>
      <p:guideLst>
        <p:guide orient="horz" pos="215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36B7D48-61B0-465C-97B0-483C9B09A83F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 smtClean="0"/>
              <a:t>Kliknite da biste uredili stilove teksta matrice</a:t>
            </a:r>
          </a:p>
          <a:p>
            <a:pPr lvl="1"/>
            <a:r>
              <a:rPr lang="hr-HR" noProof="0" smtClean="0"/>
              <a:t>Druga razina</a:t>
            </a:r>
          </a:p>
          <a:p>
            <a:pPr lvl="2"/>
            <a:r>
              <a:rPr lang="hr-HR" noProof="0" smtClean="0"/>
              <a:t>Treća razina</a:t>
            </a:r>
          </a:p>
          <a:p>
            <a:pPr lvl="3"/>
            <a:r>
              <a:rPr lang="hr-HR" noProof="0" smtClean="0"/>
              <a:t>Četvrta razina</a:t>
            </a:r>
          </a:p>
          <a:p>
            <a:pPr lvl="4"/>
            <a:r>
              <a:rPr lang="hr-HR" noProof="0" smtClean="0"/>
              <a:t>Peta razina</a:t>
            </a:r>
            <a:endParaRPr lang="hr-HR" noProof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DC9E4B7-A0B4-41F1-BB2A-0374C6F26CD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804AD-3811-4449-A2EA-0AF232B62B57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B2626-FD34-4A35-8F0F-0B3A63BC772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F215F-6412-47BF-BEC7-C7259B2E5262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7E57C-AA1E-49BE-BE18-94DDEA02FD1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6077A-2233-4716-822C-51435E77C02B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B233D-7D17-4039-9693-E8014D43BB0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67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80579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19953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22156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0941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54733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6944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23493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5FA38-59AD-4413-95ED-BBFEBC1B890F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2FD04-0595-4176-B9DB-E4F7CFA1062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129716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015004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24962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A3DDE-FD16-43C3-9B05-8F78AB63E2BF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AFFB6-83DA-447F-B13F-D3552593C30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02979-9D78-478A-8088-077C10B25274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1BC9E-8F61-4258-9142-1EA96A43AE9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27427-B4D2-4A3A-9E80-07BA2FDF5764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7D106-95FB-4A05-B761-0F772B662C7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D80A3-5F5D-4AB2-B0C2-5F1661A12BC5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D6873-B672-48BB-8700-9DCD885602B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20AED-4F9D-4A99-8B06-5D4FBA1A8C22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B71F0-AA9E-4E5C-927F-F637939682D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6F56A-0316-4AD5-80B1-D0BE90C7EB69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DCEF0-B258-447B-BA4E-2C8E38DA9F5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7FCC5-3B3A-4FFB-892D-256DCB89F41D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961C5-900C-4DF4-A23E-F7F3193B6BA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385013-F29B-491D-A2DB-9D2958B38E09}" type="datetimeFigureOut">
              <a:rPr lang="sr-Latn-CS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C1D25E6-9643-430C-9820-011280B3408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Kliknite da biste uredili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10.1.2021.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4822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07915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 smtClean="0"/>
              <a:t>1.7. RAČUNANJE S POSTOCIMA I PRIMJENA</a:t>
            </a:r>
            <a:endParaRPr lang="hr-HR" altLang="sr-Latn-RS" dirty="0" smtClean="0"/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/>
          <a:lstStyle/>
          <a:p>
            <a:r>
              <a:rPr lang="hr-HR" dirty="0" smtClean="0"/>
              <a:t>Promjene u cijenama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6808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kstniOkvir 1"/>
          <p:cNvSpPr txBox="1">
            <a:spLocks noChangeArrowheads="1"/>
          </p:cNvSpPr>
          <p:nvPr/>
        </p:nvSpPr>
        <p:spPr bwMode="auto">
          <a:xfrm>
            <a:off x="232902" y="149652"/>
            <a:ext cx="84538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Cijena nekog proizvoda je 520 kn. Proizvod poskupi 8 %. </a:t>
            </a:r>
          </a:p>
          <a:p>
            <a:r>
              <a:rPr lang="hr-HR" sz="2400" dirty="0"/>
              <a:t>Kolika je nova cijena tog proizvoda?</a:t>
            </a:r>
          </a:p>
        </p:txBody>
      </p:sp>
      <p:sp>
        <p:nvSpPr>
          <p:cNvPr id="3" name="TekstniOkvir 2"/>
          <p:cNvSpPr txBox="1">
            <a:spLocks noChangeArrowheads="1"/>
          </p:cNvSpPr>
          <p:nvPr/>
        </p:nvSpPr>
        <p:spPr bwMode="auto">
          <a:xfrm>
            <a:off x="609600" y="1343025"/>
            <a:ext cx="66171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r-HR" sz="2400">
                <a:solidFill>
                  <a:srgbClr val="FF0000"/>
                </a:solidFill>
              </a:rPr>
              <a:t>nova cijena </a:t>
            </a:r>
            <a:r>
              <a:rPr lang="hr-HR" sz="2400"/>
              <a:t>= stara cijena + </a:t>
            </a:r>
            <a:r>
              <a:rPr lang="hr-HR" sz="2400">
                <a:solidFill>
                  <a:srgbClr val="0070C0"/>
                </a:solidFill>
              </a:rPr>
              <a:t>poskupljenje</a:t>
            </a:r>
          </a:p>
        </p:txBody>
      </p:sp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1647825" y="1897063"/>
            <a:ext cx="44877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 </a:t>
            </a:r>
            <a:r>
              <a:rPr lang="hr-HR" sz="2400" i="1"/>
              <a:t>=</a:t>
            </a:r>
            <a:r>
              <a:rPr lang="hr-HR" sz="2400" i="1">
                <a:solidFill>
                  <a:srgbClr val="FF0000"/>
                </a:solidFill>
              </a:rPr>
              <a:t> </a:t>
            </a:r>
            <a:r>
              <a:rPr lang="hr-HR" sz="2400"/>
              <a:t>520 +</a:t>
            </a:r>
            <a:r>
              <a:rPr lang="hr-HR" sz="2400">
                <a:solidFill>
                  <a:srgbClr val="FF0000"/>
                </a:solidFill>
              </a:rPr>
              <a:t> </a:t>
            </a:r>
            <a:r>
              <a:rPr lang="hr-HR" sz="2400">
                <a:solidFill>
                  <a:srgbClr val="0070C0"/>
                </a:solidFill>
              </a:rPr>
              <a:t>8 % (520)</a:t>
            </a: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1647825" y="2444750"/>
            <a:ext cx="44877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 </a:t>
            </a:r>
            <a:r>
              <a:rPr lang="hr-HR" sz="2400" i="1"/>
              <a:t>= </a:t>
            </a:r>
            <a:r>
              <a:rPr lang="hr-HR" sz="2400"/>
              <a:t>520 + </a:t>
            </a:r>
            <a:r>
              <a:rPr lang="hr-HR" sz="2400">
                <a:solidFill>
                  <a:srgbClr val="0070C0"/>
                </a:solidFill>
              </a:rPr>
              <a:t>0.08 </a:t>
            </a:r>
            <a:r>
              <a:rPr lang="hr-HR" sz="2400">
                <a:solidFill>
                  <a:srgbClr val="0070C0"/>
                </a:solidFill>
                <a:latin typeface="Calibri" pitchFamily="34" charset="0"/>
              </a:rPr>
              <a:t>·</a:t>
            </a:r>
            <a:r>
              <a:rPr lang="hr-HR" sz="2400">
                <a:solidFill>
                  <a:srgbClr val="0070C0"/>
                </a:solidFill>
              </a:rPr>
              <a:t> 520</a:t>
            </a:r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1647825" y="3059113"/>
            <a:ext cx="44877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 </a:t>
            </a:r>
            <a:r>
              <a:rPr lang="hr-HR" sz="2400" i="1"/>
              <a:t>= </a:t>
            </a:r>
            <a:r>
              <a:rPr lang="hr-HR" sz="2400"/>
              <a:t>520 + </a:t>
            </a:r>
            <a:r>
              <a:rPr lang="hr-HR" sz="2400">
                <a:solidFill>
                  <a:srgbClr val="0070C0"/>
                </a:solidFill>
              </a:rPr>
              <a:t>41.6</a:t>
            </a:r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1647825" y="3697288"/>
            <a:ext cx="44877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 = </a:t>
            </a:r>
            <a:r>
              <a:rPr lang="hr-HR" sz="2400">
                <a:solidFill>
                  <a:srgbClr val="FF0000"/>
                </a:solidFill>
              </a:rPr>
              <a:t>561.6</a:t>
            </a:r>
          </a:p>
        </p:txBody>
      </p:sp>
      <p:sp>
        <p:nvSpPr>
          <p:cNvPr id="8" name="TekstniOkvir 7"/>
          <p:cNvSpPr txBox="1">
            <a:spLocks noChangeArrowheads="1"/>
          </p:cNvSpPr>
          <p:nvPr/>
        </p:nvSpPr>
        <p:spPr bwMode="auto">
          <a:xfrm>
            <a:off x="677863" y="4368800"/>
            <a:ext cx="77085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Nova cijena tog proizvoda je 561 kunu i 60 lipa.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kstniOkvir 1"/>
          <p:cNvSpPr txBox="1">
            <a:spLocks noChangeArrowheads="1"/>
          </p:cNvSpPr>
          <p:nvPr/>
        </p:nvSpPr>
        <p:spPr bwMode="auto">
          <a:xfrm>
            <a:off x="247649" y="338138"/>
            <a:ext cx="861613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dirty="0"/>
              <a:t>Cijena nekog proizvoda je 150 kn. Cijena tog proizvoda je snižena 12 %. </a:t>
            </a:r>
            <a:r>
              <a:rPr lang="hr-HR" sz="2400" dirty="0" smtClean="0"/>
              <a:t>Kolika </a:t>
            </a:r>
            <a:r>
              <a:rPr lang="hr-HR" sz="2400" dirty="0"/>
              <a:t>je nova cijena tog proizvoda?</a:t>
            </a:r>
          </a:p>
        </p:txBody>
      </p:sp>
      <p:sp>
        <p:nvSpPr>
          <p:cNvPr id="3" name="TekstniOkvir 2"/>
          <p:cNvSpPr txBox="1">
            <a:spLocks noChangeArrowheads="1"/>
          </p:cNvSpPr>
          <p:nvPr/>
        </p:nvSpPr>
        <p:spPr bwMode="auto">
          <a:xfrm>
            <a:off x="478145" y="1770728"/>
            <a:ext cx="6763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r-HR" sz="2400">
                <a:solidFill>
                  <a:srgbClr val="FF0000"/>
                </a:solidFill>
              </a:rPr>
              <a:t>nova cijena </a:t>
            </a:r>
            <a:r>
              <a:rPr lang="hr-HR" sz="2400"/>
              <a:t>= stara cijena – </a:t>
            </a:r>
            <a:r>
              <a:rPr lang="hr-HR" sz="2400">
                <a:solidFill>
                  <a:srgbClr val="0070C0"/>
                </a:solidFill>
              </a:rPr>
              <a:t>sniženje</a:t>
            </a:r>
          </a:p>
        </p:txBody>
      </p:sp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1810057" y="2324766"/>
            <a:ext cx="45852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 </a:t>
            </a:r>
            <a:r>
              <a:rPr lang="hr-HR" sz="2400" i="1"/>
              <a:t>=</a:t>
            </a:r>
            <a:r>
              <a:rPr lang="hr-HR" sz="2400" i="1">
                <a:solidFill>
                  <a:srgbClr val="FF0000"/>
                </a:solidFill>
              </a:rPr>
              <a:t> </a:t>
            </a:r>
            <a:r>
              <a:rPr lang="hr-HR" sz="2400"/>
              <a:t>150 –</a:t>
            </a:r>
            <a:r>
              <a:rPr lang="hr-HR" sz="2400">
                <a:solidFill>
                  <a:srgbClr val="FF0000"/>
                </a:solidFill>
              </a:rPr>
              <a:t> </a:t>
            </a:r>
            <a:r>
              <a:rPr lang="hr-HR" sz="2400">
                <a:solidFill>
                  <a:srgbClr val="0070C0"/>
                </a:solidFill>
              </a:rPr>
              <a:t>12 % (150)</a:t>
            </a: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1810057" y="2872453"/>
            <a:ext cx="45852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 </a:t>
            </a:r>
            <a:r>
              <a:rPr lang="hr-HR" sz="2400" i="1"/>
              <a:t>= </a:t>
            </a:r>
            <a:r>
              <a:rPr lang="hr-HR" sz="2400"/>
              <a:t>150 – </a:t>
            </a:r>
            <a:r>
              <a:rPr lang="hr-HR" sz="2400">
                <a:solidFill>
                  <a:srgbClr val="0070C0"/>
                </a:solidFill>
              </a:rPr>
              <a:t>0.12 </a:t>
            </a:r>
            <a:r>
              <a:rPr lang="hr-HR" sz="2400">
                <a:solidFill>
                  <a:srgbClr val="0070C0"/>
                </a:solidFill>
                <a:latin typeface="Calibri" pitchFamily="34" charset="0"/>
              </a:rPr>
              <a:t>·</a:t>
            </a:r>
            <a:r>
              <a:rPr lang="hr-HR" sz="2400">
                <a:solidFill>
                  <a:srgbClr val="0070C0"/>
                </a:solidFill>
              </a:rPr>
              <a:t> 150</a:t>
            </a:r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1810057" y="3486816"/>
            <a:ext cx="45852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 </a:t>
            </a:r>
            <a:r>
              <a:rPr lang="hr-HR" sz="2400" i="1"/>
              <a:t>= </a:t>
            </a:r>
            <a:r>
              <a:rPr lang="hr-HR" sz="2400"/>
              <a:t>150 – </a:t>
            </a:r>
            <a:r>
              <a:rPr lang="hr-HR" sz="2400">
                <a:solidFill>
                  <a:srgbClr val="0070C0"/>
                </a:solidFill>
              </a:rPr>
              <a:t>18</a:t>
            </a:r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1810057" y="4124991"/>
            <a:ext cx="45852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c = </a:t>
            </a:r>
            <a:r>
              <a:rPr lang="hr-HR" sz="2400">
                <a:solidFill>
                  <a:srgbClr val="FF0000"/>
                </a:solidFill>
              </a:rPr>
              <a:t>132</a:t>
            </a:r>
          </a:p>
        </p:txBody>
      </p:sp>
      <p:sp>
        <p:nvSpPr>
          <p:cNvPr id="8" name="TekstniOkvir 7"/>
          <p:cNvSpPr txBox="1">
            <a:spLocks noChangeArrowheads="1"/>
          </p:cNvSpPr>
          <p:nvPr/>
        </p:nvSpPr>
        <p:spPr bwMode="auto">
          <a:xfrm>
            <a:off x="840095" y="4796503"/>
            <a:ext cx="78760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Nova cijena tog proizvoda je 132 kune.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niOkvir 1"/>
          <p:cNvSpPr txBox="1">
            <a:spLocks noChangeArrowheads="1"/>
          </p:cNvSpPr>
          <p:nvPr/>
        </p:nvSpPr>
        <p:spPr bwMode="auto">
          <a:xfrm>
            <a:off x="247650" y="373063"/>
            <a:ext cx="7202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 dirty="0"/>
              <a:t>Cijena poslije poskupljenja od 10 % iznosi 319 kuna. Kolika je bila cijena prije poskupljenja?</a:t>
            </a:r>
          </a:p>
        </p:txBody>
      </p:sp>
      <p:sp>
        <p:nvSpPr>
          <p:cNvPr id="3" name="TekstniOkvir 2"/>
          <p:cNvSpPr txBox="1">
            <a:spLocks noChangeArrowheads="1"/>
          </p:cNvSpPr>
          <p:nvPr/>
        </p:nvSpPr>
        <p:spPr bwMode="auto">
          <a:xfrm>
            <a:off x="247650" y="1475761"/>
            <a:ext cx="94635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r-HR" sz="2000" dirty="0">
                <a:solidFill>
                  <a:srgbClr val="FF0000"/>
                </a:solidFill>
              </a:rPr>
              <a:t>cijena poslije poskupljenja </a:t>
            </a:r>
            <a:r>
              <a:rPr lang="hr-HR" sz="2000" dirty="0"/>
              <a:t>= cijena prije poskupljenja + </a:t>
            </a:r>
            <a:r>
              <a:rPr lang="hr-HR" sz="2000" dirty="0">
                <a:solidFill>
                  <a:srgbClr val="0070C0"/>
                </a:solidFill>
              </a:rPr>
              <a:t>poskupljenje</a:t>
            </a:r>
          </a:p>
        </p:txBody>
      </p:sp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3041650" y="2052024"/>
            <a:ext cx="43340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319</a:t>
            </a:r>
            <a:r>
              <a:rPr lang="hr-HR" sz="2400"/>
              <a:t> = </a:t>
            </a:r>
            <a:r>
              <a:rPr lang="hr-HR" sz="2400" i="1"/>
              <a:t>x</a:t>
            </a:r>
            <a:r>
              <a:rPr lang="hr-HR" sz="2400"/>
              <a:t> + </a:t>
            </a:r>
            <a:r>
              <a:rPr lang="hr-HR" sz="2400">
                <a:solidFill>
                  <a:srgbClr val="0070C0"/>
                </a:solidFill>
              </a:rPr>
              <a:t>10 % (</a:t>
            </a:r>
            <a:r>
              <a:rPr lang="hr-HR" sz="2400" i="1">
                <a:solidFill>
                  <a:srgbClr val="0070C0"/>
                </a:solidFill>
              </a:rPr>
              <a:t>x</a:t>
            </a:r>
            <a:r>
              <a:rPr lang="hr-HR" sz="240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3041650" y="2602886"/>
            <a:ext cx="43340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319</a:t>
            </a:r>
            <a:r>
              <a:rPr lang="hr-HR" sz="2400"/>
              <a:t> = </a:t>
            </a:r>
            <a:r>
              <a:rPr lang="hr-HR" sz="2400" i="1"/>
              <a:t>x</a:t>
            </a:r>
            <a:r>
              <a:rPr lang="hr-HR" sz="2400"/>
              <a:t> + </a:t>
            </a:r>
            <a:r>
              <a:rPr lang="hr-HR" sz="2400">
                <a:solidFill>
                  <a:srgbClr val="0070C0"/>
                </a:solidFill>
              </a:rPr>
              <a:t>0.1 </a:t>
            </a:r>
            <a:r>
              <a:rPr lang="hr-HR" sz="2400">
                <a:solidFill>
                  <a:srgbClr val="0070C0"/>
                </a:solidFill>
                <a:latin typeface="Calibri" pitchFamily="34" charset="0"/>
              </a:rPr>
              <a:t>·</a:t>
            </a:r>
            <a:r>
              <a:rPr lang="hr-HR" sz="2400">
                <a:solidFill>
                  <a:srgbClr val="0070C0"/>
                </a:solidFill>
              </a:rPr>
              <a:t> </a:t>
            </a:r>
            <a:r>
              <a:rPr lang="hr-HR" sz="2400" i="1">
                <a:solidFill>
                  <a:srgbClr val="0070C0"/>
                </a:solidFill>
              </a:rPr>
              <a:t>x</a:t>
            </a:r>
            <a:endParaRPr lang="hr-HR" sz="2400">
              <a:solidFill>
                <a:srgbClr val="0070C0"/>
              </a:solidFill>
            </a:endParaRPr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3041650" y="3152161"/>
            <a:ext cx="43340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319</a:t>
            </a:r>
            <a:r>
              <a:rPr lang="hr-HR" sz="2400"/>
              <a:t> = 1.1</a:t>
            </a:r>
            <a:r>
              <a:rPr lang="hr-HR" sz="2400" i="1"/>
              <a:t>x</a:t>
            </a:r>
            <a:endParaRPr lang="hr-HR" sz="2400">
              <a:solidFill>
                <a:srgbClr val="0070C0"/>
              </a:solidFill>
            </a:endParaRPr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3041650" y="3703024"/>
            <a:ext cx="43340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/>
              <a:t>x = </a:t>
            </a:r>
            <a:r>
              <a:rPr lang="hr-HR" sz="2400"/>
              <a:t>319 : 1.1</a:t>
            </a:r>
            <a:endParaRPr lang="hr-HR" sz="2400">
              <a:solidFill>
                <a:srgbClr val="0070C0"/>
              </a:solidFill>
            </a:endParaRPr>
          </a:p>
        </p:txBody>
      </p:sp>
      <p:sp>
        <p:nvSpPr>
          <p:cNvPr id="8" name="TekstniOkvir 7"/>
          <p:cNvSpPr txBox="1">
            <a:spLocks noChangeArrowheads="1"/>
          </p:cNvSpPr>
          <p:nvPr/>
        </p:nvSpPr>
        <p:spPr bwMode="auto">
          <a:xfrm>
            <a:off x="3041650" y="4253886"/>
            <a:ext cx="12284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i="1"/>
              <a:t>x = </a:t>
            </a:r>
            <a:r>
              <a:rPr lang="hr-HR" sz="2400"/>
              <a:t>290</a:t>
            </a:r>
            <a:endParaRPr lang="hr-HR" sz="2400">
              <a:solidFill>
                <a:srgbClr val="0070C0"/>
              </a:solidFill>
            </a:endParaRPr>
          </a:p>
        </p:txBody>
      </p:sp>
      <p:sp>
        <p:nvSpPr>
          <p:cNvPr id="9" name="TekstniOkvir 8"/>
          <p:cNvSpPr txBox="1">
            <a:spLocks noChangeArrowheads="1"/>
          </p:cNvSpPr>
          <p:nvPr/>
        </p:nvSpPr>
        <p:spPr bwMode="auto">
          <a:xfrm>
            <a:off x="258763" y="4863486"/>
            <a:ext cx="58821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/>
              <a:t>Cijena prije poskupljenja bila je 290 kuna.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7</Template>
  <TotalTime>640</TotalTime>
  <Words>191</Words>
  <Application>Microsoft Office PowerPoint</Application>
  <PresentationFormat>Prikaz na zaslonu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4</vt:i4>
      </vt:variant>
    </vt:vector>
  </HeadingPairs>
  <TitlesOfParts>
    <vt:vector size="9" baseType="lpstr">
      <vt:lpstr>Arial</vt:lpstr>
      <vt:lpstr>Calibri</vt:lpstr>
      <vt:lpstr>Myriad Pro</vt:lpstr>
      <vt:lpstr>Math 7</vt:lpstr>
      <vt:lpstr>1_Theme 5</vt:lpstr>
      <vt:lpstr>1.7. RAČUNANJE S POSTOCIMA I PRIMJENA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Željka Orčić</dc:creator>
  <cp:lastModifiedBy>Zeljka</cp:lastModifiedBy>
  <cp:revision>272</cp:revision>
  <dcterms:created xsi:type="dcterms:W3CDTF">2008-12-12T16:34:49Z</dcterms:created>
  <dcterms:modified xsi:type="dcterms:W3CDTF">2021-01-10T15:59:31Z</dcterms:modified>
</cp:coreProperties>
</file>